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68" r:id="rId4"/>
    <p:sldId id="257" r:id="rId5"/>
    <p:sldId id="258" r:id="rId6"/>
    <p:sldId id="259" r:id="rId7"/>
    <p:sldId id="261" r:id="rId8"/>
    <p:sldId id="270" r:id="rId9"/>
    <p:sldId id="273" r:id="rId10"/>
    <p:sldId id="260" r:id="rId11"/>
    <p:sldId id="274" r:id="rId12"/>
    <p:sldId id="262" r:id="rId13"/>
    <p:sldId id="263" r:id="rId14"/>
    <p:sldId id="264" r:id="rId15"/>
    <p:sldId id="265" r:id="rId16"/>
    <p:sldId id="266" r:id="rId17"/>
    <p:sldId id="267" r:id="rId18"/>
  </p:sldIdLst>
  <p:sldSz cx="12192000" cy="6858000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C7476-B402-466F-A8F6-E1802DE66615}" type="datetimeFigureOut">
              <a:rPr lang="th-TH" smtClean="0"/>
              <a:t>17/08/60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BCA73-5692-4C5B-9B7E-271F552C739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481389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C7476-B402-466F-A8F6-E1802DE66615}" type="datetimeFigureOut">
              <a:rPr lang="th-TH" smtClean="0"/>
              <a:t>17/08/60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BCA73-5692-4C5B-9B7E-271F552C739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755253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C7476-B402-466F-A8F6-E1802DE66615}" type="datetimeFigureOut">
              <a:rPr lang="th-TH" smtClean="0"/>
              <a:t>17/08/60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BCA73-5692-4C5B-9B7E-271F552C739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420422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C7476-B402-466F-A8F6-E1802DE66615}" type="datetimeFigureOut">
              <a:rPr lang="th-TH" smtClean="0"/>
              <a:t>17/08/60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BCA73-5692-4C5B-9B7E-271F552C739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726706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C7476-B402-466F-A8F6-E1802DE66615}" type="datetimeFigureOut">
              <a:rPr lang="th-TH" smtClean="0"/>
              <a:t>17/08/60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BCA73-5692-4C5B-9B7E-271F552C739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385531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C7476-B402-466F-A8F6-E1802DE66615}" type="datetimeFigureOut">
              <a:rPr lang="th-TH" smtClean="0"/>
              <a:t>17/08/60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BCA73-5692-4C5B-9B7E-271F552C739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879417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C7476-B402-466F-A8F6-E1802DE66615}" type="datetimeFigureOut">
              <a:rPr lang="th-TH" smtClean="0"/>
              <a:t>17/08/60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BCA73-5692-4C5B-9B7E-271F552C739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25087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C7476-B402-466F-A8F6-E1802DE66615}" type="datetimeFigureOut">
              <a:rPr lang="th-TH" smtClean="0"/>
              <a:t>17/08/60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BCA73-5692-4C5B-9B7E-271F552C739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668011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C7476-B402-466F-A8F6-E1802DE66615}" type="datetimeFigureOut">
              <a:rPr lang="th-TH" smtClean="0"/>
              <a:t>17/08/60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BCA73-5692-4C5B-9B7E-271F552C739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712477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C7476-B402-466F-A8F6-E1802DE66615}" type="datetimeFigureOut">
              <a:rPr lang="th-TH" smtClean="0"/>
              <a:t>17/08/60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BCA73-5692-4C5B-9B7E-271F552C739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721915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C7476-B402-466F-A8F6-E1802DE66615}" type="datetimeFigureOut">
              <a:rPr lang="th-TH" smtClean="0"/>
              <a:t>17/08/60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BCA73-5692-4C5B-9B7E-271F552C739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047829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6C7476-B402-466F-A8F6-E1802DE66615}" type="datetimeFigureOut">
              <a:rPr lang="th-TH" smtClean="0"/>
              <a:t>17/08/60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3BCA73-5692-4C5B-9B7E-271F552C739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692471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Case  study </a:t>
            </a:r>
            <a:r>
              <a:rPr lang="en-US" b="1" dirty="0" smtClean="0">
                <a:solidFill>
                  <a:srgbClr val="FF0000"/>
                </a:solidFill>
              </a:rPr>
              <a:t>4.4</a:t>
            </a:r>
            <a:endParaRPr lang="th-TH" b="1" dirty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00101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49942" y="2228850"/>
            <a:ext cx="8903887" cy="3648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9775065" y="2446984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0</a:t>
            </a:r>
            <a:endParaRPr lang="th-TH" sz="3600" b="1" dirty="0">
              <a:solidFill>
                <a:srgbClr val="FF0000"/>
              </a:solidFill>
            </a:endParaRPr>
          </a:p>
        </p:txBody>
      </p:sp>
      <p:sp>
        <p:nvSpPr>
          <p:cNvPr id="4" name="Oval 3"/>
          <p:cNvSpPr/>
          <p:nvPr/>
        </p:nvSpPr>
        <p:spPr>
          <a:xfrm>
            <a:off x="8358388" y="3464417"/>
            <a:ext cx="669702" cy="463639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68629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36" t="1981" b="11531"/>
          <a:stretch/>
        </p:blipFill>
        <p:spPr>
          <a:xfrm rot="5400000">
            <a:off x="960549" y="2044519"/>
            <a:ext cx="5376931" cy="425003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084202" y="1274203"/>
            <a:ext cx="6381482" cy="4786112"/>
          </a:xfrm>
          <a:prstGeom prst="rect">
            <a:avLst/>
          </a:prstGeom>
        </p:spPr>
      </p:pic>
      <p:sp>
        <p:nvSpPr>
          <p:cNvPr id="4" name="Oval 3"/>
          <p:cNvSpPr/>
          <p:nvPr/>
        </p:nvSpPr>
        <p:spPr>
          <a:xfrm>
            <a:off x="3378558" y="2073500"/>
            <a:ext cx="540912" cy="721217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" name="Oval 4"/>
          <p:cNvSpPr/>
          <p:nvPr/>
        </p:nvSpPr>
        <p:spPr>
          <a:xfrm>
            <a:off x="9418749" y="901522"/>
            <a:ext cx="1249251" cy="2047741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" name="TextBox 5"/>
          <p:cNvSpPr txBox="1"/>
          <p:nvPr/>
        </p:nvSpPr>
        <p:spPr>
          <a:xfrm>
            <a:off x="9773203" y="61020"/>
            <a:ext cx="894797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100" dirty="0"/>
              <a:t>Case 3</a:t>
            </a:r>
            <a:endParaRPr lang="th-TH" sz="2100" dirty="0"/>
          </a:p>
        </p:txBody>
      </p:sp>
    </p:spTree>
    <p:extLst>
      <p:ext uri="{BB962C8B-B14F-4D97-AF65-F5344CB8AC3E}">
        <p14:creationId xmlns:p14="http://schemas.microsoft.com/office/powerpoint/2010/main" val="2029569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72759" y="2277442"/>
            <a:ext cx="9101304" cy="12588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Oval 2"/>
          <p:cNvSpPr/>
          <p:nvPr/>
        </p:nvSpPr>
        <p:spPr>
          <a:xfrm>
            <a:off x="9324303" y="2459864"/>
            <a:ext cx="540912" cy="61818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09740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35540" y="1767284"/>
            <a:ext cx="8939814" cy="1297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Oval 2"/>
          <p:cNvSpPr/>
          <p:nvPr/>
        </p:nvSpPr>
        <p:spPr>
          <a:xfrm>
            <a:off x="9053847" y="1918951"/>
            <a:ext cx="540912" cy="61818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37129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919536" y="2807588"/>
            <a:ext cx="8343130" cy="380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690568" y="1340768"/>
            <a:ext cx="8789021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Oval 3"/>
          <p:cNvSpPr/>
          <p:nvPr/>
        </p:nvSpPr>
        <p:spPr>
          <a:xfrm>
            <a:off x="8397024" y="1455311"/>
            <a:ext cx="540912" cy="61818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56554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75958" y="222013"/>
            <a:ext cx="8801542" cy="6443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Oval 2"/>
          <p:cNvSpPr/>
          <p:nvPr/>
        </p:nvSpPr>
        <p:spPr>
          <a:xfrm>
            <a:off x="9169756" y="2150771"/>
            <a:ext cx="515157" cy="502277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" name="TextBox 5"/>
          <p:cNvSpPr txBox="1"/>
          <p:nvPr/>
        </p:nvSpPr>
        <p:spPr>
          <a:xfrm flipH="1">
            <a:off x="9576085" y="386363"/>
            <a:ext cx="4565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FF0000"/>
                </a:solidFill>
              </a:rPr>
              <a:t>2</a:t>
            </a:r>
            <a:endParaRPr lang="th-TH" sz="4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2702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847528" y="205312"/>
            <a:ext cx="8568952" cy="6446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 flipH="1">
            <a:off x="9576085" y="386363"/>
            <a:ext cx="4565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FF0000"/>
                </a:solidFill>
              </a:rPr>
              <a:t>0</a:t>
            </a:r>
            <a:endParaRPr lang="th-TH" sz="4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8359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31505" y="2060849"/>
            <a:ext cx="8960077" cy="37221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 flipH="1">
            <a:off x="9614722" y="2202285"/>
            <a:ext cx="4565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FF0000"/>
                </a:solidFill>
              </a:rPr>
              <a:t>8</a:t>
            </a:r>
            <a:endParaRPr lang="th-TH" sz="4400" b="1" dirty="0">
              <a:solidFill>
                <a:srgbClr val="FF0000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 flipV="1">
            <a:off x="1815921" y="4945487"/>
            <a:ext cx="334851" cy="23182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0843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269990" y="2330263"/>
            <a:ext cx="647484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4400" b="1" dirty="0">
                <a:latin typeface="Calibri" panose="020F0502020204030204" pitchFamily="34" charset="0"/>
                <a:ea typeface="Calibri" panose="020F0502020204030204" pitchFamily="34" charset="0"/>
              </a:rPr>
              <a:t>ผู้ป่วยชายไทยคู่</a:t>
            </a:r>
            <a:r>
              <a:rPr lang="th-TH" sz="4400" dirty="0">
                <a:latin typeface="Calibri" panose="020F0502020204030204" pitchFamily="34" charset="0"/>
                <a:ea typeface="Calibri" panose="020F0502020204030204" pitchFamily="34" charset="0"/>
              </a:rPr>
              <a:t> (นาย  พบ)	</a:t>
            </a:r>
            <a:r>
              <a:rPr lang="th-TH" sz="4400" dirty="0" smtClean="0">
                <a:latin typeface="Calibri" panose="020F0502020204030204" pitchFamily="34" charset="0"/>
                <a:ea typeface="Calibri" panose="020F0502020204030204" pitchFamily="34" charset="0"/>
              </a:rPr>
              <a:t>อายุ  </a:t>
            </a:r>
            <a:r>
              <a:rPr lang="en-US" sz="3600" dirty="0">
                <a:latin typeface="Calibri" panose="020F050202020403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52 </a:t>
            </a:r>
            <a:r>
              <a:rPr lang="th-TH" sz="4400" dirty="0">
                <a:latin typeface="Calibri" panose="020F0502020204030204" pitchFamily="34" charset="0"/>
                <a:ea typeface="Calibri" panose="020F0502020204030204" pitchFamily="34" charset="0"/>
              </a:rPr>
              <a:t>ปี</a:t>
            </a:r>
            <a:endParaRPr lang="th-TH" sz="4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206" b="28149"/>
          <a:stretch/>
        </p:blipFill>
        <p:spPr>
          <a:xfrm rot="5400000">
            <a:off x="-568119" y="2177982"/>
            <a:ext cx="6858002" cy="2502038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>
            <a:off x="2588658" y="459692"/>
            <a:ext cx="463640" cy="712285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74581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58770" y="2266772"/>
            <a:ext cx="7693038" cy="353322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cxnSp>
        <p:nvCxnSpPr>
          <p:cNvPr id="5" name="Straight Connector 4"/>
          <p:cNvCxnSpPr/>
          <p:nvPr/>
        </p:nvCxnSpPr>
        <p:spPr>
          <a:xfrm>
            <a:off x="7984901" y="2923504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V="1">
            <a:off x="7907628" y="3206839"/>
            <a:ext cx="270457" cy="334851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7907628" y="4033386"/>
            <a:ext cx="270457" cy="334851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7907628" y="4622777"/>
            <a:ext cx="270457" cy="334851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V="1">
            <a:off x="8628845" y="5189448"/>
            <a:ext cx="270457" cy="334851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3209370" y="221799"/>
            <a:ext cx="647484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4400" b="1" dirty="0">
                <a:latin typeface="Calibri" panose="020F0502020204030204" pitchFamily="34" charset="0"/>
                <a:ea typeface="Calibri" panose="020F0502020204030204" pitchFamily="34" charset="0"/>
              </a:rPr>
              <a:t>ผู้ป่วยชายไทยคู่</a:t>
            </a:r>
            <a:r>
              <a:rPr lang="th-TH" sz="4400" dirty="0">
                <a:latin typeface="Calibri" panose="020F0502020204030204" pitchFamily="34" charset="0"/>
                <a:ea typeface="Calibri" panose="020F0502020204030204" pitchFamily="34" charset="0"/>
              </a:rPr>
              <a:t> (นาย  พบ)	</a:t>
            </a:r>
            <a:r>
              <a:rPr lang="th-TH" sz="4400" dirty="0" smtClean="0">
                <a:latin typeface="Calibri" panose="020F0502020204030204" pitchFamily="34" charset="0"/>
                <a:ea typeface="Calibri" panose="020F0502020204030204" pitchFamily="34" charset="0"/>
              </a:rPr>
              <a:t>อายุ  </a:t>
            </a:r>
            <a:r>
              <a:rPr lang="en-US" sz="3600" dirty="0">
                <a:latin typeface="Calibri" panose="020F050202020403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52 </a:t>
            </a:r>
            <a:r>
              <a:rPr lang="th-TH" sz="4400" dirty="0">
                <a:latin typeface="Calibri" panose="020F0502020204030204" pitchFamily="34" charset="0"/>
                <a:ea typeface="Calibri" panose="020F0502020204030204" pitchFamily="34" charset="0"/>
              </a:rPr>
              <a:t>ปี</a:t>
            </a:r>
            <a:endParaRPr lang="th-TH" sz="4400" dirty="0"/>
          </a:p>
        </p:txBody>
      </p:sp>
      <p:sp>
        <p:nvSpPr>
          <p:cNvPr id="4" name="Rectangle 3"/>
          <p:cNvSpPr/>
          <p:nvPr/>
        </p:nvSpPr>
        <p:spPr>
          <a:xfrm>
            <a:off x="3209370" y="932278"/>
            <a:ext cx="7621762" cy="1239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th-TH" sz="3600" b="1" dirty="0">
                <a:latin typeface="Calibri" panose="020F0502020204030204" pitchFamily="34" charset="0"/>
                <a:ea typeface="Calibri" panose="020F0502020204030204" pitchFamily="34" charset="0"/>
              </a:rPr>
              <a:t>ส่วนสูง	</a:t>
            </a:r>
            <a:r>
              <a:rPr lang="th-TH" sz="3600" dirty="0">
                <a:latin typeface="Calibri" panose="020F0502020204030204" pitchFamily="34" charset="0"/>
                <a:ea typeface="Calibri" panose="020F0502020204030204" pitchFamily="34" charset="0"/>
              </a:rPr>
              <a:t>	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157 </a:t>
            </a:r>
            <a:r>
              <a:rPr lang="th-TH" sz="3600" dirty="0">
                <a:latin typeface="Calibri" panose="020F0502020204030204" pitchFamily="34" charset="0"/>
                <a:ea typeface="Calibri" panose="020F0502020204030204" pitchFamily="34" charset="0"/>
              </a:rPr>
              <a:t>ซม.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r>
              <a:rPr lang="th-TH" sz="3600" b="1" dirty="0">
                <a:latin typeface="Calibri" panose="020F0502020204030204" pitchFamily="34" charset="0"/>
                <a:ea typeface="Calibri" panose="020F0502020204030204" pitchFamily="34" charset="0"/>
              </a:rPr>
              <a:t>น้ำหนัก</a:t>
            </a:r>
            <a:r>
              <a:rPr lang="th-TH" sz="3600" dirty="0">
                <a:latin typeface="Calibri" panose="020F0502020204030204" pitchFamily="34" charset="0"/>
                <a:ea typeface="Calibri" panose="020F0502020204030204" pitchFamily="34" charset="0"/>
              </a:rPr>
              <a:t> 	ปัจจุบัน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 41 </a:t>
            </a:r>
            <a:r>
              <a:rPr lang="th-TH" sz="3600" dirty="0">
                <a:latin typeface="Calibri" panose="020F0502020204030204" pitchFamily="34" charset="0"/>
                <a:ea typeface="Calibri" panose="020F0502020204030204" pitchFamily="34" charset="0"/>
              </a:rPr>
              <a:t>กก.</a:t>
            </a:r>
            <a:r>
              <a:rPr lang="th-TH" sz="3600" b="1" dirty="0">
                <a:latin typeface="Calibri" panose="020F0502020204030204" pitchFamily="34" charset="0"/>
                <a:ea typeface="Calibri" panose="020F0502020204030204" pitchFamily="34" charset="0"/>
              </a:rPr>
              <a:t>( </a:t>
            </a: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8 </a:t>
            </a:r>
            <a:r>
              <a:rPr lang="th-TH" sz="3600" b="1" dirty="0">
                <a:latin typeface="Calibri" panose="020F0502020204030204" pitchFamily="34" charset="0"/>
                <a:ea typeface="Calibri" panose="020F0502020204030204" pitchFamily="34" charset="0"/>
              </a:rPr>
              <a:t>ส.ค.</a:t>
            </a:r>
            <a:r>
              <a:rPr lang="th-TH" sz="3600" b="1" dirty="0" smtClean="0">
                <a:latin typeface="Calibri" panose="020F0502020204030204" pitchFamily="34" charset="0"/>
                <a:ea typeface="Calibri" panose="020F0502020204030204" pitchFamily="34" charset="0"/>
              </a:rPr>
              <a:t>)  </a:t>
            </a:r>
            <a:r>
              <a:rPr lang="en-US" sz="3600" b="1" dirty="0" smtClean="0">
                <a:latin typeface="Calibri" panose="020F0502020204030204" pitchFamily="34" charset="0"/>
                <a:ea typeface="Calibri" panose="020F0502020204030204" pitchFamily="34" charset="0"/>
              </a:rPr>
              <a:t>BMI = 16.6 </a:t>
            </a:r>
            <a:endParaRPr lang="th-TH" sz="3600" dirty="0"/>
          </a:p>
        </p:txBody>
      </p:sp>
    </p:spTree>
    <p:extLst>
      <p:ext uri="{BB962C8B-B14F-4D97-AF65-F5344CB8AC3E}">
        <p14:creationId xmlns:p14="http://schemas.microsoft.com/office/powerpoint/2010/main" val="2716785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 b="7848"/>
          <a:stretch>
            <a:fillRect/>
          </a:stretch>
        </p:blipFill>
        <p:spPr bwMode="auto">
          <a:xfrm>
            <a:off x="7663884" y="2996953"/>
            <a:ext cx="1647409" cy="3789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email">
            <a:lum contrast="10000"/>
          </a:blip>
          <a:srcRect/>
          <a:stretch>
            <a:fillRect/>
          </a:stretch>
        </p:blipFill>
        <p:spPr bwMode="auto">
          <a:xfrm>
            <a:off x="6727780" y="2204865"/>
            <a:ext cx="692274" cy="4596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email">
            <a:lum contrast="10000"/>
          </a:blip>
          <a:srcRect/>
          <a:stretch>
            <a:fillRect/>
          </a:stretch>
        </p:blipFill>
        <p:spPr bwMode="auto">
          <a:xfrm>
            <a:off x="9485226" y="2128664"/>
            <a:ext cx="787238" cy="4653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703512" y="3841999"/>
            <a:ext cx="47115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200" b="1" dirty="0">
                <a:solidFill>
                  <a:srgbClr val="00B050"/>
                </a:solidFill>
              </a:rPr>
              <a:t>พอทำงานหรือทำกิจกรรมที่ไม่หนักได้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609588" y="4625376"/>
            <a:ext cx="49904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พอช่วยตัวเองได้ ทำงาน /กิจกรรม ไม่ได้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703324" y="5349975"/>
            <a:ext cx="455765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200" b="1" dirty="0">
                <a:solidFill>
                  <a:schemeClr val="accent6">
                    <a:lumMod val="75000"/>
                  </a:schemeClr>
                </a:solidFill>
              </a:rPr>
              <a:t>ต้องมีคนช่วยเหลือ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</a:rPr>
              <a:t>, &gt;50%</a:t>
            </a:r>
            <a:r>
              <a:rPr lang="th-TH" sz="3200" b="1" dirty="0">
                <a:solidFill>
                  <a:schemeClr val="accent6">
                    <a:lumMod val="75000"/>
                  </a:schemeClr>
                </a:solidFill>
              </a:rPr>
              <a:t>นั่ง/นอน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207568" y="6095038"/>
            <a:ext cx="358784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600" b="1" dirty="0">
                <a:solidFill>
                  <a:srgbClr val="FF0000"/>
                </a:solidFill>
              </a:rPr>
              <a:t>ช่วยเหลือตัวเองไม่ได้เลย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847528" y="476672"/>
            <a:ext cx="8496944" cy="1572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/>
        </p:nvSpPr>
        <p:spPr>
          <a:xfrm>
            <a:off x="3071664" y="404664"/>
            <a:ext cx="6264696" cy="504056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" name="Oval 1"/>
          <p:cNvSpPr/>
          <p:nvPr/>
        </p:nvSpPr>
        <p:spPr>
          <a:xfrm>
            <a:off x="4172755" y="998873"/>
            <a:ext cx="540913" cy="39204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3" name="Oval 12"/>
          <p:cNvSpPr/>
          <p:nvPr/>
        </p:nvSpPr>
        <p:spPr>
          <a:xfrm>
            <a:off x="4546242" y="1538812"/>
            <a:ext cx="540913" cy="39204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88956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24000" y="897241"/>
            <a:ext cx="9144000" cy="5832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" name="Straight Connector 2"/>
          <p:cNvCxnSpPr/>
          <p:nvPr/>
        </p:nvCxnSpPr>
        <p:spPr>
          <a:xfrm flipV="1">
            <a:off x="1725768" y="3480222"/>
            <a:ext cx="270457" cy="334851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/>
        </p:nvCxnSpPr>
        <p:spPr>
          <a:xfrm flipV="1">
            <a:off x="1725768" y="5590894"/>
            <a:ext cx="270457" cy="334851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 flipV="1">
            <a:off x="8873544" y="5553720"/>
            <a:ext cx="270457" cy="334851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9749306" y="1043188"/>
            <a:ext cx="4063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</a:rPr>
              <a:t>1</a:t>
            </a:r>
            <a:endParaRPr lang="th-TH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4946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908680" y="942628"/>
            <a:ext cx="8435792" cy="5733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" name="Straight Connector 3"/>
          <p:cNvCxnSpPr/>
          <p:nvPr/>
        </p:nvCxnSpPr>
        <p:spPr>
          <a:xfrm flipV="1">
            <a:off x="2498501" y="1943971"/>
            <a:ext cx="270457" cy="334851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6126576" y="309093"/>
            <a:ext cx="311495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</a:rPr>
              <a:t>45 – 41 = 4 </a:t>
            </a:r>
            <a:r>
              <a:rPr lang="th-TH" sz="4000" b="1" dirty="0" smtClean="0">
                <a:solidFill>
                  <a:srgbClr val="FF0000"/>
                </a:solidFill>
              </a:rPr>
              <a:t>กก.</a:t>
            </a:r>
            <a:endParaRPr lang="th-TH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8828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 cstate="email">
            <a:lum bright="-10000" contrast="20000"/>
          </a:blip>
          <a:srcRect/>
          <a:stretch>
            <a:fillRect/>
          </a:stretch>
        </p:blipFill>
        <p:spPr bwMode="auto">
          <a:xfrm>
            <a:off x="1489644" y="260648"/>
            <a:ext cx="9195819" cy="6597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5807968" y="980728"/>
            <a:ext cx="4608512" cy="576064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cxnSp>
        <p:nvCxnSpPr>
          <p:cNvPr id="6" name="Straight Connector 5"/>
          <p:cNvCxnSpPr/>
          <p:nvPr/>
        </p:nvCxnSpPr>
        <p:spPr>
          <a:xfrm flipV="1">
            <a:off x="4668863" y="3573016"/>
            <a:ext cx="0" cy="223224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559496" y="3766769"/>
            <a:ext cx="73770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dirty="0">
                <a:solidFill>
                  <a:srgbClr val="FF0000"/>
                </a:solidFill>
              </a:rPr>
              <a:t>ลดลง</a:t>
            </a:r>
          </a:p>
          <a:p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>4</a:t>
            </a:r>
            <a:endParaRPr lang="th-TH" dirty="0">
              <a:solidFill>
                <a:srgbClr val="FF0000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2567608" y="4703449"/>
            <a:ext cx="5544616" cy="7200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10"/>
          <p:cNvSpPr/>
          <p:nvPr/>
        </p:nvSpPr>
        <p:spPr>
          <a:xfrm>
            <a:off x="9536612" y="4016581"/>
            <a:ext cx="576064" cy="31057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2" name="Oval 11"/>
          <p:cNvSpPr/>
          <p:nvPr/>
        </p:nvSpPr>
        <p:spPr>
          <a:xfrm>
            <a:off x="9624392" y="3625974"/>
            <a:ext cx="576064" cy="28803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3" name="Oval 12"/>
          <p:cNvSpPr/>
          <p:nvPr/>
        </p:nvSpPr>
        <p:spPr>
          <a:xfrm>
            <a:off x="4439816" y="4576860"/>
            <a:ext cx="576064" cy="28803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4" name="Rectangle 13"/>
          <p:cNvSpPr/>
          <p:nvPr/>
        </p:nvSpPr>
        <p:spPr>
          <a:xfrm>
            <a:off x="5015880" y="6237312"/>
            <a:ext cx="1080120" cy="360040"/>
          </a:xfrm>
          <a:prstGeom prst="rect">
            <a:avLst/>
          </a:prstGeom>
          <a:noFill/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6" name="Rectangle 15"/>
          <p:cNvSpPr/>
          <p:nvPr/>
        </p:nvSpPr>
        <p:spPr>
          <a:xfrm>
            <a:off x="1775520" y="1052736"/>
            <a:ext cx="1656184" cy="360040"/>
          </a:xfrm>
          <a:prstGeom prst="rect">
            <a:avLst/>
          </a:prstGeom>
          <a:noFill/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8" name="TextBox 17"/>
          <p:cNvSpPr txBox="1"/>
          <p:nvPr/>
        </p:nvSpPr>
        <p:spPr>
          <a:xfrm>
            <a:off x="10112676" y="3745730"/>
            <a:ext cx="8018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8.9%</a:t>
            </a:r>
            <a:endParaRPr lang="th-TH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1550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 animBg="1"/>
      <p:bldP spid="12" grpId="0" animBg="1"/>
      <p:bldP spid="13" grpId="0" animBg="1"/>
      <p:bldP spid="18" grpId="0"/>
      <p:bldP spid="18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908680" y="942628"/>
            <a:ext cx="8435792" cy="5733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" name="Straight Connector 2"/>
          <p:cNvCxnSpPr/>
          <p:nvPr/>
        </p:nvCxnSpPr>
        <p:spPr>
          <a:xfrm flipV="1">
            <a:off x="2060619" y="4416715"/>
            <a:ext cx="270457" cy="334851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/>
        </p:nvCxnSpPr>
        <p:spPr>
          <a:xfrm flipV="1">
            <a:off x="2498501" y="1943971"/>
            <a:ext cx="270457" cy="334851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6126576" y="309093"/>
            <a:ext cx="22493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45 – 41 = 4 </a:t>
            </a:r>
            <a:r>
              <a:rPr lang="th-TH" b="1" dirty="0" smtClean="0">
                <a:solidFill>
                  <a:srgbClr val="FF0000"/>
                </a:solidFill>
              </a:rPr>
              <a:t>กก.</a:t>
            </a:r>
            <a:endParaRPr lang="th-TH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64417" y="1755602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8.9</a:t>
            </a:r>
            <a:endParaRPr lang="th-TH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43979" y="1755602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1+</a:t>
            </a:r>
            <a:endParaRPr lang="th-TH" b="1" dirty="0">
              <a:solidFill>
                <a:srgbClr val="FF0000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8863954" y="4377340"/>
            <a:ext cx="746975" cy="334851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0" name="TextBox 9"/>
          <p:cNvSpPr txBox="1"/>
          <p:nvPr/>
        </p:nvSpPr>
        <p:spPr>
          <a:xfrm>
            <a:off x="9491730" y="1094702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3</a:t>
            </a:r>
            <a:endParaRPr lang="th-TH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6471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27169" y="857250"/>
            <a:ext cx="6858000" cy="51435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448282" y="2318198"/>
            <a:ext cx="273825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4800" b="1" dirty="0"/>
              <a:t>ไม่มีภาวะบวม</a:t>
            </a:r>
          </a:p>
        </p:txBody>
      </p:sp>
    </p:spTree>
    <p:extLst>
      <p:ext uri="{BB962C8B-B14F-4D97-AF65-F5344CB8AC3E}">
        <p14:creationId xmlns:p14="http://schemas.microsoft.com/office/powerpoint/2010/main" val="1152358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81</Words>
  <Application>Microsoft Office PowerPoint</Application>
  <PresentationFormat>Widescreen</PresentationFormat>
  <Paragraphs>24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Angsana New</vt:lpstr>
      <vt:lpstr>Arial</vt:lpstr>
      <vt:lpstr>Calibri</vt:lpstr>
      <vt:lpstr>Calibri Light</vt:lpstr>
      <vt:lpstr>Cordia New</vt:lpstr>
      <vt:lpstr>Office Theme</vt:lpstr>
      <vt:lpstr>Case  study 4.4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Case  study</dc:title>
  <dc:creator>HP</dc:creator>
  <cp:lastModifiedBy>HP</cp:lastModifiedBy>
  <cp:revision>10</cp:revision>
  <dcterms:created xsi:type="dcterms:W3CDTF">2017-08-16T04:22:02Z</dcterms:created>
  <dcterms:modified xsi:type="dcterms:W3CDTF">2017-08-17T03:00:16Z</dcterms:modified>
</cp:coreProperties>
</file>